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971" r:id="rId2"/>
    <p:sldId id="972" r:id="rId3"/>
    <p:sldId id="973" r:id="rId4"/>
    <p:sldId id="974" r:id="rId5"/>
    <p:sldId id="975" r:id="rId6"/>
    <p:sldId id="976" r:id="rId7"/>
    <p:sldId id="977" r:id="rId8"/>
    <p:sldId id="751" r:id="rId9"/>
    <p:sldId id="978" r:id="rId10"/>
    <p:sldId id="979" r:id="rId11"/>
    <p:sldId id="754" r:id="rId12"/>
    <p:sldId id="980" r:id="rId13"/>
    <p:sldId id="981" r:id="rId14"/>
    <p:sldId id="745" r:id="rId15"/>
    <p:sldId id="982" r:id="rId16"/>
    <p:sldId id="746" r:id="rId17"/>
    <p:sldId id="983" r:id="rId18"/>
    <p:sldId id="984" r:id="rId19"/>
    <p:sldId id="985" r:id="rId20"/>
    <p:sldId id="737" r:id="rId21"/>
    <p:sldId id="986" r:id="rId22"/>
    <p:sldId id="987" r:id="rId23"/>
    <p:sldId id="988" r:id="rId24"/>
    <p:sldId id="989" r:id="rId25"/>
    <p:sldId id="990" r:id="rId26"/>
    <p:sldId id="991" r:id="rId27"/>
    <p:sldId id="992" r:id="rId28"/>
    <p:sldId id="993" r:id="rId29"/>
    <p:sldId id="994" r:id="rId30"/>
    <p:sldId id="742" r:id="rId31"/>
    <p:sldId id="747" r:id="rId32"/>
    <p:sldId id="995" r:id="rId33"/>
    <p:sldId id="99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97BB7-D35A-4CC8-A942-8A6FBDDC4F76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D961-651F-4F84-8BCB-5B296FD5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3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2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2434838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12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4260698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45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74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49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55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48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96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83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00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3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2893366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77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1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67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47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10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75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19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42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76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11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5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42468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22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6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643410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7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3747129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8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1053204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9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280483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10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1464573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11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3685477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60254-F216-4FA7-8704-577F1046F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60EFF-BE78-42DE-8A06-6000FF8F4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182D2-F859-4C40-A908-BDBD1007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9B86E-EAE5-44D8-9C6D-73DED492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E0156-AE2D-4C9B-9BAE-4EBFBCCFE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4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E136-B61C-4905-B902-9C64C5AD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1E68EC-5F1A-44E8-8FAB-C426949F3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EEA73-1133-4FA4-98E0-F2EBF7B2F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DDD79-D4B6-4799-A6D1-C1A8A2AA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2D667-90A6-47DD-9304-B650DABA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4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C946C1-ADC0-49C3-9B59-DD5A50A35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B9C90-4624-4B00-B1C3-441C7F782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5205D-8A34-4E2B-BE96-9D62A7EA4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63FCA-1FA2-4BB5-842C-4BF03E059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771D4-C977-46DB-86A0-C14DE779B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7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E0B36-7FFB-44DA-858D-9F61FC214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E724F-2486-4C60-90D7-8DC0B26AF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DB5AD-75A8-4F85-AD49-988F75F6B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C81F2-B995-48FC-8BBB-A5C00325D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D6FFA-CAC8-41C3-B22C-02454D67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2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0C38-FB80-4BB3-B648-BED84F3D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E2837-1FCA-40C3-A305-818146DD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BDD8F-B72F-418E-980D-AF77E56FB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0705C-3C78-4D04-BDE5-FFB307D22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F76A3-46B6-45E0-94B4-4ACE6C34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8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E225-6363-4E24-83CF-CFB3C5A48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A1B2B-74B0-420D-9F2D-87CB63D25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047F1-68B9-4931-8E5F-37D635C93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2CFB9-9343-4D7D-B15F-940750B5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67CD7-DCA3-4472-8B76-91F56C29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70D37-632D-4518-B839-AAB53E778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A9DD5-52CE-490B-9AE5-475F38E3C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51796-62B6-4E44-8F01-155A019D4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5F194-83D7-4FB1-8031-390A01671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3C5EA-1B30-4997-BF32-804F93220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E4711-D0AE-4E20-885F-C2CF00F1F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34C178-A748-4D53-8125-82CBC1095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858BBF-A2C5-4A15-AF3A-808916D3B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DF298-AD04-4391-A5F4-5136E273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4FF6-BBD9-4A13-8B33-95316236C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583BB-BDD8-46E5-8E30-247005F3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BB83D-ABD4-400B-BFD9-897715083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33847-0B87-4C32-81D6-9491D03A1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8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98B232-4583-4F16-BE87-E46A2393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4D0C10-7561-46E8-9C6E-3508497B1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A5CC3-C794-4D47-A957-461B9F23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2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FB7FE-8A77-4B32-8B46-654FB2870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65CB-5D9B-485D-B5D7-18D75CFB8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9CDC9-3817-48B0-B84E-7251CC38E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306D-5ABB-4EC6-A2D9-46319D542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E9A4-1C3D-4FD1-A80C-D3D14026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6B5FD-244A-4DCA-8608-DF9C1B47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C849-DE06-4047-B3A5-28A37C55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1537-D6CA-4ECF-B7C9-A3BE69E48A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59DBC-D197-4465-949F-4A400058D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C85B3-9BBD-4714-A7C3-668C4A7D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23866-8792-4DE2-8EA2-CE20FB4E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844FA-9A9E-44C7-B9FA-4B118C2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9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8C9308-AF56-42BB-974A-C0B6BCB1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57C9-759C-4A0A-A7FF-58C1CC8E7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014FD-6A96-43DC-A613-414BBBC2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322AE-B3A3-44EC-BC6F-7D02584A313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11BA2-0D2D-4906-892B-406616BCC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4A49-BE99-47A3-98A7-1FC2DF914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5B331-BD47-46C5-A9A2-94C02A1F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9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pk8cEun4pQ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5817D14-34E4-4ADA-8E97-ADA51FAC9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0C0C51-EAD0-438F-B910-E39FDE3B52E5}"/>
              </a:ext>
            </a:extLst>
          </p:cNvPr>
          <p:cNvSpPr/>
          <p:nvPr/>
        </p:nvSpPr>
        <p:spPr>
          <a:xfrm>
            <a:off x="4313920" y="6186923"/>
            <a:ext cx="3228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600" dirty="0">
                <a:solidFill>
                  <a:schemeClr val="bg1"/>
                </a:solidFill>
                <a:latin typeface="F37 Judge Medium" panose="02000600000000000000" pitchFamily="50" charset="0"/>
              </a:rPr>
              <a:t>OBLU-ailafushi.COM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786DD-D5D2-456F-A774-098A9AA4AF4F}"/>
              </a:ext>
            </a:extLst>
          </p:cNvPr>
          <p:cNvSpPr/>
          <p:nvPr/>
        </p:nvSpPr>
        <p:spPr>
          <a:xfrm>
            <a:off x="4055836" y="5663703"/>
            <a:ext cx="3744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Larken-MediumItalic" panose="00000600000000000000" pitchFamily="2" charset="0"/>
              </a:rPr>
              <a:t>Experience Maldives..!</a:t>
            </a: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F8F7610-7F49-4B65-B449-2B1EB77AB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13" y="2042966"/>
            <a:ext cx="2791373" cy="143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7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>
            <a:cxnSpLocks/>
          </p:cNvCxnSpPr>
          <p:nvPr/>
        </p:nvCxnSpPr>
        <p:spPr>
          <a:xfrm flipV="1">
            <a:off x="5974672" y="1350290"/>
            <a:ext cx="0" cy="4945022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B1917-A5D6-49DF-9F5C-E1C297D4D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EBFB9F-0636-4EB8-9408-313268E02183}"/>
              </a:ext>
            </a:extLst>
          </p:cNvPr>
          <p:cNvSpPr txBox="1"/>
          <p:nvPr/>
        </p:nvSpPr>
        <p:spPr>
          <a:xfrm>
            <a:off x="356096" y="323334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FUSHI Plan™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0AC94-3CE7-462A-910D-EC375458CCFC}"/>
              </a:ext>
            </a:extLst>
          </p:cNvPr>
          <p:cNvSpPr txBox="1"/>
          <p:nvPr/>
        </p:nvSpPr>
        <p:spPr>
          <a:xfrm>
            <a:off x="475558" y="1960022"/>
            <a:ext cx="5365548" cy="429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Entertainment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DAILY</a:t>
            </a:r>
            <a:r>
              <a:rPr lang="en-US" sz="1200" dirty="0">
                <a:solidFill>
                  <a:srgbClr val="7F7F7F"/>
                </a:solidFill>
                <a:latin typeface="Centra No2" pitchFamily="2" charset="0"/>
                <a:ea typeface="Centra No2" pitchFamily="2" charset="0"/>
              </a:rPr>
              <a:t> live music performances with DJ and recreational activities at the X360 Bar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20B4C0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Gym And Recreation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UNLIMITED</a:t>
            </a:r>
            <a:r>
              <a:rPr lang="en-US" sz="1200" dirty="0">
                <a:solidFill>
                  <a:srgbClr val="7F7F7F"/>
                </a:solidFill>
                <a:latin typeface="Centra No2" pitchFamily="2" charset="0"/>
                <a:ea typeface="Centra No2" pitchFamily="2" charset="0"/>
              </a:rPr>
              <a:t> access to our fully equipped over water gymnasium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DAILY</a:t>
            </a:r>
            <a:r>
              <a:rPr lang="en-US" sz="1200" dirty="0">
                <a:solidFill>
                  <a:srgbClr val="7F7F7F"/>
                </a:solidFill>
                <a:latin typeface="Centra No2" pitchFamily="2" charset="0"/>
                <a:ea typeface="Centra No2" pitchFamily="2" charset="0"/>
              </a:rPr>
              <a:t> organized group activities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7F7F7F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Water Sports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COMPLIMENTARY</a:t>
            </a:r>
            <a:r>
              <a:rPr lang="en-US" sz="1200" dirty="0">
                <a:solidFill>
                  <a:srgbClr val="7F7F7F"/>
                </a:solidFill>
                <a:latin typeface="Centra No2" pitchFamily="2" charset="0"/>
                <a:ea typeface="Centra No2" pitchFamily="2" charset="0"/>
              </a:rPr>
              <a:t> use of selected non-motorized water sports equipment - Kayak, SUP and Paddle board - maximum 15 minutes per person per day per each item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7F7F7F"/>
              </a:solidFill>
              <a:latin typeface="Centra No2" pitchFamily="2" charset="0"/>
              <a:ea typeface="Centra No2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5BB8B8-E1C0-4A90-93BA-BFB008ACC7BD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EF4566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Activities &amp; Adventure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85F6E-D416-4725-98D9-C514C2EEB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9037" y="1436215"/>
            <a:ext cx="4529511" cy="48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4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>
            <a:cxnSpLocks/>
          </p:cNvCxnSpPr>
          <p:nvPr/>
        </p:nvCxnSpPr>
        <p:spPr>
          <a:xfrm flipV="1">
            <a:off x="5974672" y="1350290"/>
            <a:ext cx="0" cy="4945022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B1917-A5D6-49DF-9F5C-E1C297D4D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EBFB9F-0636-4EB8-9408-313268E02183}"/>
              </a:ext>
            </a:extLst>
          </p:cNvPr>
          <p:cNvSpPr txBox="1"/>
          <p:nvPr/>
        </p:nvSpPr>
        <p:spPr>
          <a:xfrm>
            <a:off x="356096" y="323334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FUSHI Plan™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0AC94-3CE7-462A-910D-EC375458CCFC}"/>
              </a:ext>
            </a:extLst>
          </p:cNvPr>
          <p:cNvSpPr txBox="1"/>
          <p:nvPr/>
        </p:nvSpPr>
        <p:spPr>
          <a:xfrm>
            <a:off x="475558" y="1960022"/>
            <a:ext cx="5365548" cy="3145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Kids Club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Sprawling multi-level Kids Club with pool and buffet area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Host of fun activities and learning experiences organized daily for kids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ELE|NA THE SPA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  <a:cs typeface="+mn-cs"/>
              </a:rPr>
              <a:t>(Chargeable, not included in the </a:t>
            </a:r>
            <a:r>
              <a:rPr lang="en-US" sz="1100" dirty="0" err="1">
                <a:solidFill>
                  <a:srgbClr val="EF4566"/>
                </a:solidFill>
                <a:latin typeface="Centra No2" pitchFamily="2" charset="0"/>
                <a:ea typeface="Centra No2" pitchFamily="2" charset="0"/>
                <a:cs typeface="+mn-cs"/>
              </a:rPr>
              <a:t>Fushi</a:t>
            </a:r>
            <a:r>
              <a:rPr lang="en-US" sz="11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  <a:cs typeface="+mn-cs"/>
              </a:rPr>
              <a:t> Plan™ )</a:t>
            </a:r>
          </a:p>
          <a:p>
            <a:pPr>
              <a:lnSpc>
                <a:spcPct val="150000"/>
              </a:lnSpc>
            </a:pPr>
            <a:endParaRPr lang="en-US" sz="1200" u="sng" dirty="0">
              <a:solidFill>
                <a:srgbClr val="20B4C0"/>
              </a:solidFill>
              <a:latin typeface="Termina Demi" panose="00000700000000000000" pitchFamily="50" charset="0"/>
              <a:ea typeface="Centra No2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Sustainable Community Spa 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Xperience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and a range of Maldivian and international spa therapies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5BB8B8-E1C0-4A90-93BA-BFB008ACC7BD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EF4566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Activities &amp; Adventure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5C50B7-EABB-47D8-9F06-B368D0A93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9037" y="1436215"/>
            <a:ext cx="4529511" cy="48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82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464A391F-C449-480E-9D50-475DEEE5B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14" y="1350289"/>
            <a:ext cx="4696488" cy="501741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>
            <a:cxnSpLocks/>
          </p:cNvCxnSpPr>
          <p:nvPr/>
        </p:nvCxnSpPr>
        <p:spPr>
          <a:xfrm flipV="1">
            <a:off x="5974672" y="1350290"/>
            <a:ext cx="0" cy="4945022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B1917-A5D6-49DF-9F5C-E1C297D4D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EBFB9F-0636-4EB8-9408-313268E02183}"/>
              </a:ext>
            </a:extLst>
          </p:cNvPr>
          <p:cNvSpPr txBox="1"/>
          <p:nvPr/>
        </p:nvSpPr>
        <p:spPr>
          <a:xfrm>
            <a:off x="356096" y="323334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FUSHI Plan™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0AC94-3CE7-462A-910D-EC375458CCFC}"/>
              </a:ext>
            </a:extLst>
          </p:cNvPr>
          <p:cNvSpPr txBox="1"/>
          <p:nvPr/>
        </p:nvSpPr>
        <p:spPr>
          <a:xfrm>
            <a:off x="475558" y="1960022"/>
            <a:ext cx="5365548" cy="328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La Promenade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Your heaven for sweet cravings, coffee addiction, sophisticated wine &amp; premium liquor fantasies and minibar offerings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Select from our mouthwatering assortment of pastries to our thirst-quenching drinks all available on display around the shop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The Essence </a:t>
            </a:r>
            <a:r>
              <a:rPr lang="en-US" sz="1200" dirty="0" err="1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Oshop</a:t>
            </a:r>
            <a:endParaRPr lang="en-US" sz="1200" dirty="0">
              <a:solidFill>
                <a:srgbClr val="20B4C0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Shop for delightful knick-knacks, beach essentials, and souvenirs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Centra No2" pitchFamily="2" charset="0"/>
              <a:ea typeface="Centra No2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5BB8B8-E1C0-4A90-93BA-BFB008ACC7BD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EF4566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Other Services</a:t>
            </a:r>
          </a:p>
        </p:txBody>
      </p:sp>
    </p:spTree>
    <p:extLst>
      <p:ext uri="{BB962C8B-B14F-4D97-AF65-F5344CB8AC3E}">
        <p14:creationId xmlns:p14="http://schemas.microsoft.com/office/powerpoint/2010/main" val="2228667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689FB4-4C54-46E0-9A05-E7D89866C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-28843" y="0"/>
            <a:ext cx="1222084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Full Resort Aerial View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0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sky, boat, nature&#10;&#10;Description automatically generated">
            <a:extLst>
              <a:ext uri="{FF2B5EF4-FFF2-40B4-BE49-F238E27FC236}">
                <a16:creationId xmlns:a16="http://schemas.microsoft.com/office/drawing/2014/main" id="{01FAE53A-E9EA-465C-A43E-FEED66F94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682" y="6398912"/>
            <a:ext cx="9177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Arrival Jetty – Aerial View 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2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5156BB-1D4A-4D6C-A54E-488D9A41B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79"/>
            <a:ext cx="12192000" cy="6847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Ocean View Rooms &amp; Ocean View Family Rooms - Aerial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7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building, outdoor, house&#10;&#10;Description automatically generated">
            <a:extLst>
              <a:ext uri="{FF2B5EF4-FFF2-40B4-BE49-F238E27FC236}">
                <a16:creationId xmlns:a16="http://schemas.microsoft.com/office/drawing/2014/main" id="{15C5B74C-5B05-4DE8-BC3B-7444AC23B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8"/>
            <a:ext cx="12192000" cy="6841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563" y="6398912"/>
            <a:ext cx="8810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Ocean View Rooms &amp; Ocean View Family Rooms - Exterior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4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edroom with a large window&#10;&#10;Description automatically generated with low confidence">
            <a:extLst>
              <a:ext uri="{FF2B5EF4-FFF2-40B4-BE49-F238E27FC236}">
                <a16:creationId xmlns:a16="http://schemas.microsoft.com/office/drawing/2014/main" id="{A236CF88-EA21-4E32-B91D-30CAEB37F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8"/>
            <a:ext cx="12192000" cy="6841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8912"/>
            <a:ext cx="12071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Ocean View Rooms – Bedroom with View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or, indoor, wall, bed&#10;&#10;Description automatically generated">
            <a:extLst>
              <a:ext uri="{FF2B5EF4-FFF2-40B4-BE49-F238E27FC236}">
                <a16:creationId xmlns:a16="http://schemas.microsoft.com/office/drawing/2014/main" id="{83EAA4BE-36C1-4F1A-9254-220F493B3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8"/>
            <a:ext cx="12192000" cy="6841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8912"/>
            <a:ext cx="12071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Ocean View Family Rooms – Bedroom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1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or, indoor, room&#10;&#10;Description automatically generated">
            <a:extLst>
              <a:ext uri="{FF2B5EF4-FFF2-40B4-BE49-F238E27FC236}">
                <a16:creationId xmlns:a16="http://schemas.microsoft.com/office/drawing/2014/main" id="{86A687E1-0888-4538-BD52-6D5E3B0D9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8"/>
            <a:ext cx="12192000" cy="6841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8912"/>
            <a:ext cx="12071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Ocean View Family Rooms </a:t>
            </a:r>
            <a:r>
              <a:rPr lang="en-US" altLang="en-US" sz="1800">
                <a:solidFill>
                  <a:schemeClr val="bg1"/>
                </a:solidFill>
                <a:latin typeface="Termina Medium" panose="00000600000000000000" pitchFamily="50" charset="0"/>
              </a:rPr>
              <a:t>– Kids’ Room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3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656968" y="2043935"/>
            <a:ext cx="5426478" cy="393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268 VILLAS IN 4 CATEGORIES including  Duplex-Style Family Rooms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Flavorsome cuisine at Element X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Just 15-Minutes from Airport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Unique food truck dining experience at Copper pot food truck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X360 showcasing X360 Bar, X360 Pool and Beach and X360 Sports Bar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Largest Under Ocean Restaurant Only BLU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Sip, shop and socialize at the retail zone featuring  - The Wine and Liquor Shop, The Coffee and Pastry Shop, The Essence 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OShop</a:t>
            </a: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Multi level kids club with pool with dedicated food corner for lunch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ELE|NA Spa Complex featuring a unique garden community spa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Weekly animation program with wellness and recreation activities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Over water Gym, Tennis court and football pitch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Daily live entertainment with live band, DJ and once a week cultural show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356096" y="118042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EF4566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KEY USPs</a:t>
            </a:r>
            <a:endParaRPr lang="en-MV" sz="1800" dirty="0">
              <a:solidFill>
                <a:srgbClr val="EF4566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>
            <a:cxnSpLocks/>
          </p:cNvCxnSpPr>
          <p:nvPr/>
        </p:nvCxnSpPr>
        <p:spPr>
          <a:xfrm flipV="1">
            <a:off x="6096000" y="1180424"/>
            <a:ext cx="0" cy="5173484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6EF96B1-F7CF-46B5-A273-A4C10522B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B28177-D998-4FBA-9947-B55E5A76D976}"/>
              </a:ext>
            </a:extLst>
          </p:cNvPr>
          <p:cNvSpPr txBox="1"/>
          <p:nvPr/>
        </p:nvSpPr>
        <p:spPr>
          <a:xfrm>
            <a:off x="356096" y="323334"/>
            <a:ext cx="2853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Experience Maldives…!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D5B4AB-190E-44D9-973B-804C9F432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733" y="1218335"/>
            <a:ext cx="4693351" cy="49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14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4D746-19AD-4486-870F-1CF382737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1" b="5531"/>
          <a:stretch/>
        </p:blipFill>
        <p:spPr>
          <a:xfrm>
            <a:off x="-180109" y="-165955"/>
            <a:ext cx="12372109" cy="70239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Beach Villa – Aerial view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2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CEBC859B-251D-48E2-B125-603196C81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8"/>
            <a:ext cx="12192000" cy="6841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Beach Villa – Exterior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34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droom with a large window&#10;&#10;Description automatically generated with low confidence">
            <a:extLst>
              <a:ext uri="{FF2B5EF4-FFF2-40B4-BE49-F238E27FC236}">
                <a16:creationId xmlns:a16="http://schemas.microsoft.com/office/drawing/2014/main" id="{FE886353-DF1E-4CEA-BEAD-0A4B01156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8"/>
            <a:ext cx="12192000" cy="6841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Beach Villa – Bedroom with View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throom, indoor, floor, sink&#10;&#10;Description automatically generated">
            <a:extLst>
              <a:ext uri="{FF2B5EF4-FFF2-40B4-BE49-F238E27FC236}">
                <a16:creationId xmlns:a16="http://schemas.microsoft.com/office/drawing/2014/main" id="{47C78FB5-1071-437B-8D19-29E51B05B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8"/>
            <a:ext cx="12192000" cy="6841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Beach Villa - Bathroom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B1225-97A5-486F-B8BE-2555D1C94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Villas – Aerial &amp; Generic View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D8ECA3BD-129E-46F2-B7E6-BDA0D701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8" y="893"/>
            <a:ext cx="12188824" cy="685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 - Bedroom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95AE6FE4-BE80-4EE5-B5B8-7CF8B7560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8"/>
            <a:ext cx="12192000" cy="6841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 - Bedroom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9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sky, outdoor, ocean&#10;&#10;Description automatically generated">
            <a:extLst>
              <a:ext uri="{FF2B5EF4-FFF2-40B4-BE49-F238E27FC236}">
                <a16:creationId xmlns:a16="http://schemas.microsoft.com/office/drawing/2014/main" id="{D00E20D1-F4A8-42EC-BE2B-103BADE1C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8"/>
            <a:ext cx="12192000" cy="6841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 – Deck View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7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ef, nature, resort, shore&#10;&#10;Description automatically generated">
            <a:extLst>
              <a:ext uri="{FF2B5EF4-FFF2-40B4-BE49-F238E27FC236}">
                <a16:creationId xmlns:a16="http://schemas.microsoft.com/office/drawing/2014/main" id="{B403123B-3F5A-4AF1-827C-E869C38AB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8"/>
            <a:ext cx="12192000" cy="68481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X360 – Pool Bar – Aerial &amp; Generic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93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FFE9B6-11C1-47F3-BB3C-5E98E4F26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X360 Pool Area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1784918"/>
            <a:ext cx="5426478" cy="298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OBLU XPERIENCE Ailafushi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elevates tropical island living through smart services, playful design and invigorating experiences. In the Maldivian language of Dhivehi, ‘Aila’ means family and ‘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Fushi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’ means island. This laidback 4-Star Island Resort showcases 268 accommodation options in 4 categories. Experiential highlights include the fabulous La Promenade.</a:t>
            </a:r>
          </a:p>
          <a:p>
            <a:pPr>
              <a:lnSpc>
                <a:spcPct val="20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Our ultimate </a:t>
            </a:r>
            <a:r>
              <a:rPr lang="en-US" sz="1200" dirty="0" err="1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Fushi</a:t>
            </a: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 Plan™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creates</a:t>
            </a: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 free-spirited Maldivian holiday experience for the modern 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traveller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– be it families, couples or friends.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113149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20B4C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XPERIENCE Maldives…!</a:t>
            </a:r>
            <a:endParaRPr lang="en-MV" sz="1800" dirty="0">
              <a:solidFill>
                <a:srgbClr val="20B4C0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>
            <a:cxnSpLocks/>
          </p:cNvCxnSpPr>
          <p:nvPr/>
        </p:nvCxnSpPr>
        <p:spPr>
          <a:xfrm flipV="1">
            <a:off x="6096000" y="1266092"/>
            <a:ext cx="0" cy="5228493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6EF96B1-F7CF-46B5-A273-A4C10522B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B28177-D998-4FBA-9947-B55E5A76D976}"/>
              </a:ext>
            </a:extLst>
          </p:cNvPr>
          <p:cNvSpPr txBox="1"/>
          <p:nvPr/>
        </p:nvSpPr>
        <p:spPr>
          <a:xfrm>
            <a:off x="356096" y="323334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Ailafushi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D5B4AB-190E-44D9-973B-804C9F432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0026" y="1266092"/>
            <a:ext cx="4628727" cy="49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66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9F182-6492-4212-8BFF-4E1312C52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X360 Pool Area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7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E51B9-400A-46C6-A802-D77C14F9E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" b="654"/>
          <a:stretch/>
        </p:blipFill>
        <p:spPr>
          <a:xfrm>
            <a:off x="0" y="0"/>
            <a:ext cx="12192000" cy="67682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Kids Club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40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B8F4B3-8910-443C-AB77-7966672FA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EF4566"/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Water Sport Center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5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B8E9399-6072-4DAD-87CF-8CCED9981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433049E7-4F8B-4CC1-9E55-F6C8C1104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99" y="5032699"/>
            <a:ext cx="2255199" cy="558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712185-3A6A-4D1F-B6C8-5F75D2702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848" y="4253130"/>
            <a:ext cx="94944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bg1"/>
                </a:solidFill>
                <a:latin typeface="Termina Medium" panose="00000600000000000000" pitchFamily="50" charset="0"/>
                <a:ea typeface="Centra No2" pitchFamily="2" charset="0"/>
              </a:rPr>
              <a:t>Xperience</a:t>
            </a: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  <a:ea typeface="Centra No2" pitchFamily="2" charset="0"/>
              </a:rPr>
              <a:t> the Magic of Connection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  <a:ea typeface="Centra No2" pitchFamily="2" charset="0"/>
            </a:endParaRPr>
          </a:p>
        </p:txBody>
      </p:sp>
      <p:pic>
        <p:nvPicPr>
          <p:cNvPr id="8" name="Picture 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37A7A8F-9436-430B-989D-54378FA70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18" y="1462965"/>
            <a:ext cx="2226960" cy="114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F2C3B30-1359-4110-B4BF-C089CBDEA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>
            <a:cxnSpLocks/>
          </p:cNvCxnSpPr>
          <p:nvPr/>
        </p:nvCxnSpPr>
        <p:spPr>
          <a:xfrm flipV="1">
            <a:off x="5974672" y="1240985"/>
            <a:ext cx="0" cy="5126896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B1917-A5D6-49DF-9F5C-E1C297D4D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F0AC94-3CE7-462A-910D-EC375458CCFC}"/>
              </a:ext>
            </a:extLst>
          </p:cNvPr>
          <p:cNvSpPr txBox="1"/>
          <p:nvPr/>
        </p:nvSpPr>
        <p:spPr>
          <a:xfrm>
            <a:off x="475557" y="2052388"/>
            <a:ext cx="4874760" cy="337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Complimentary airport transfer by speedboat on arrival and departure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20B4C0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Ailafushi island is just a 15-minutes Speedboat ride from 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Malé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International Airport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Upon arrival, guests are received by the airport team and escorted to the speedboat jetty for transfer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Chilled water and refreshing face towels are served at the beginning of the short journey</a:t>
            </a:r>
            <a:endParaRPr lang="en-US" sz="1200" dirty="0">
              <a:solidFill>
                <a:srgbClr val="20B4C0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20B4C0"/>
              </a:solidFill>
              <a:latin typeface="Centra No2" pitchFamily="2" charset="0"/>
              <a:ea typeface="Centra No2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5BB8B8-E1C0-4A90-93BA-BFB008ACC7BD}"/>
              </a:ext>
            </a:extLst>
          </p:cNvPr>
          <p:cNvSpPr txBox="1">
            <a:spLocks/>
          </p:cNvSpPr>
          <p:nvPr/>
        </p:nvSpPr>
        <p:spPr>
          <a:xfrm>
            <a:off x="475553" y="1016000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EF4566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Arrival &amp; Departure Experience</a:t>
            </a:r>
          </a:p>
        </p:txBody>
      </p:sp>
      <p:pic>
        <p:nvPicPr>
          <p:cNvPr id="6" name="Picture 5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AD3FF28C-6606-45E0-9E45-E017EBA44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681" y="1240983"/>
            <a:ext cx="4768059" cy="509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02A156-EC93-4AD2-B555-2B8831DB7E0A}"/>
              </a:ext>
            </a:extLst>
          </p:cNvPr>
          <p:cNvSpPr txBox="1"/>
          <p:nvPr/>
        </p:nvSpPr>
        <p:spPr>
          <a:xfrm>
            <a:off x="356096" y="323334"/>
            <a:ext cx="227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FUSHI Plan™</a:t>
            </a:r>
          </a:p>
        </p:txBody>
      </p:sp>
    </p:spTree>
    <p:extLst>
      <p:ext uri="{BB962C8B-B14F-4D97-AF65-F5344CB8AC3E}">
        <p14:creationId xmlns:p14="http://schemas.microsoft.com/office/powerpoint/2010/main" val="294893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>
            <a:cxnSpLocks/>
          </p:cNvCxnSpPr>
          <p:nvPr/>
        </p:nvCxnSpPr>
        <p:spPr>
          <a:xfrm flipV="1">
            <a:off x="5974672" y="1350290"/>
            <a:ext cx="0" cy="5073956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B1917-A5D6-49DF-9F5C-E1C297D4D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EBFB9F-0636-4EB8-9408-313268E02183}"/>
              </a:ext>
            </a:extLst>
          </p:cNvPr>
          <p:cNvSpPr txBox="1"/>
          <p:nvPr/>
        </p:nvSpPr>
        <p:spPr>
          <a:xfrm>
            <a:off x="356096" y="323334"/>
            <a:ext cx="227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FUSHI Plan™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0AC94-3CE7-462A-910D-EC375458CCFC}"/>
              </a:ext>
            </a:extLst>
          </p:cNvPr>
          <p:cNvSpPr txBox="1"/>
          <p:nvPr/>
        </p:nvSpPr>
        <p:spPr>
          <a:xfrm>
            <a:off x="441770" y="1719103"/>
            <a:ext cx="5361153" cy="3168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Breakfast, Lunch &amp; Dinner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served at </a:t>
            </a: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ELEMENT X </a:t>
            </a:r>
            <a:r>
              <a:rPr lang="en-US" sz="1200" i="1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(All-Day Dining)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Self-assisted buffet and beverage counters with delightfully 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flavoursome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feasts and a cold room with eye-popping delicious salad and dessert bars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 show cooking kitchen, laid out in five sections: Western, Eastern, Central, Cold Starters and Pastry, and Bakery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Self-service beverage counter with wine and juice dispenser, beer, soft drinks, coffee and tea.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5BB8B8-E1C0-4A90-93BA-BFB008ACC7BD}"/>
              </a:ext>
            </a:extLst>
          </p:cNvPr>
          <p:cNvSpPr txBox="1">
            <a:spLocks/>
          </p:cNvSpPr>
          <p:nvPr/>
        </p:nvSpPr>
        <p:spPr>
          <a:xfrm>
            <a:off x="441770" y="10018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EF4566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Dining Experiences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74C2E-4141-40CF-98F6-BEAB3E3CD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8549" y="1393457"/>
            <a:ext cx="4566561" cy="487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83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>
            <a:cxnSpLocks/>
          </p:cNvCxnSpPr>
          <p:nvPr/>
        </p:nvCxnSpPr>
        <p:spPr>
          <a:xfrm flipV="1">
            <a:off x="5974672" y="1350290"/>
            <a:ext cx="0" cy="5073956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B1917-A5D6-49DF-9F5C-E1C297D4D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EBFB9F-0636-4EB8-9408-313268E02183}"/>
              </a:ext>
            </a:extLst>
          </p:cNvPr>
          <p:cNvSpPr txBox="1"/>
          <p:nvPr/>
        </p:nvSpPr>
        <p:spPr>
          <a:xfrm>
            <a:off x="356096" y="323334"/>
            <a:ext cx="227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FUSHI Plan™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5BB8B8-E1C0-4A90-93BA-BFB008ACC7BD}"/>
              </a:ext>
            </a:extLst>
          </p:cNvPr>
          <p:cNvSpPr txBox="1">
            <a:spLocks/>
          </p:cNvSpPr>
          <p:nvPr/>
        </p:nvSpPr>
        <p:spPr>
          <a:xfrm>
            <a:off x="441770" y="10018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EF4566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Dining Experiences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71B21-67E7-40EE-8276-C1CB20E92A0E}"/>
              </a:ext>
            </a:extLst>
          </p:cNvPr>
          <p:cNvSpPr txBox="1"/>
          <p:nvPr/>
        </p:nvSpPr>
        <p:spPr>
          <a:xfrm>
            <a:off x="441770" y="1725327"/>
            <a:ext cx="5044397" cy="393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Drinks &amp; Entertainment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served at </a:t>
            </a: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X360 (With Pool)</a:t>
            </a: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 limited service, vibrant main pool bar framed by scenic turquoise lagoon views. Bohemian décor and a friendly, sporty vibe in the upper deck area providing a multi-layered experience with popular indoor games. Daily evening entertainment with in-house DJ or live band and dance floor.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UNLIMITED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orders of regular spirits and beers and house pour wines from the grab and go counter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ONE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signature cocktail and </a:t>
            </a: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ONE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signature mocktail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74C2E-4141-40CF-98F6-BEAB3E3CD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8549" y="1393457"/>
            <a:ext cx="4566560" cy="487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9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>
            <a:cxnSpLocks/>
          </p:cNvCxnSpPr>
          <p:nvPr/>
        </p:nvCxnSpPr>
        <p:spPr>
          <a:xfrm flipV="1">
            <a:off x="5974672" y="1512278"/>
            <a:ext cx="0" cy="4665784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B1917-A5D6-49DF-9F5C-E1C297D4D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EBFB9F-0636-4EB8-9408-313268E02183}"/>
              </a:ext>
            </a:extLst>
          </p:cNvPr>
          <p:cNvSpPr txBox="1"/>
          <p:nvPr/>
        </p:nvSpPr>
        <p:spPr>
          <a:xfrm>
            <a:off x="356096" y="323334"/>
            <a:ext cx="227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FUSHI Plan™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2A1147-5E06-4063-9604-21D34AA3918C}"/>
              </a:ext>
            </a:extLst>
          </p:cNvPr>
          <p:cNvSpPr txBox="1"/>
          <p:nvPr/>
        </p:nvSpPr>
        <p:spPr>
          <a:xfrm>
            <a:off x="356096" y="2459449"/>
            <a:ext cx="5278679" cy="116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The Copper Pot Food Truck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- A refreshing Surf &amp; Turf food truck experience featuring choicest fresh seafood and meat grills, to be relished on a soft sandy beach beneath the starry sky. </a:t>
            </a:r>
            <a:b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</a:b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Snack Menu: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16:00 - 18:00 Daily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4B778D-BF41-4096-8498-98DF6FB15819}"/>
              </a:ext>
            </a:extLst>
          </p:cNvPr>
          <p:cNvSpPr txBox="1">
            <a:spLocks/>
          </p:cNvSpPr>
          <p:nvPr/>
        </p:nvSpPr>
        <p:spPr>
          <a:xfrm>
            <a:off x="356096" y="1339334"/>
            <a:ext cx="5278687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EF4566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Specialty Dining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  <a:cs typeface="+mn-cs"/>
              </a:rPr>
              <a:t>(Chargeable, not included within the </a:t>
            </a:r>
            <a:r>
              <a:rPr lang="en-US" sz="1100" dirty="0" err="1">
                <a:solidFill>
                  <a:srgbClr val="20B4C0"/>
                </a:solidFill>
                <a:latin typeface="Centra No2" pitchFamily="2" charset="0"/>
                <a:ea typeface="Centra No2" pitchFamily="2" charset="0"/>
                <a:cs typeface="+mn-cs"/>
              </a:rPr>
              <a:t>Fushi</a:t>
            </a:r>
            <a:r>
              <a:rPr lang="en-US" sz="11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  <a:cs typeface="+mn-cs"/>
              </a:rPr>
              <a:t> Plan™. On pre-booking, based on availability)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B1D68-A3EA-4718-8E38-894AEF1D0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9037" y="1436215"/>
            <a:ext cx="4529512" cy="48390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CD6A10-9A85-4134-9669-1A1A7E571C87}"/>
              </a:ext>
            </a:extLst>
          </p:cNvPr>
          <p:cNvSpPr txBox="1"/>
          <p:nvPr/>
        </p:nvSpPr>
        <p:spPr>
          <a:xfrm>
            <a:off x="356096" y="3837686"/>
            <a:ext cx="5423376" cy="242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Only BLU (Specialty Dining - Under Ocean Restaurant)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- Culinary extravaganza in a dream-like under ocean setting with window tables in this charming horseshoe-shaped restaurant. Relish impeccable modern gourmet fare and decadent desserts with a pairing of red and white wines, beer and soft beverages.</a:t>
            </a:r>
          </a:p>
          <a:p>
            <a:pPr algn="just"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Prix Fixe menus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with the option of Meat, Seafood or Vegetarian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Special kids menu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available for families with kids available for lunch</a:t>
            </a:r>
          </a:p>
        </p:txBody>
      </p:sp>
    </p:spTree>
    <p:extLst>
      <p:ext uri="{BB962C8B-B14F-4D97-AF65-F5344CB8AC3E}">
        <p14:creationId xmlns:p14="http://schemas.microsoft.com/office/powerpoint/2010/main" val="1425551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913AA9-EA48-40BB-BE9B-376862AFC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2214" y="1541826"/>
            <a:ext cx="4696488" cy="463434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>
            <a:cxnSpLocks/>
          </p:cNvCxnSpPr>
          <p:nvPr/>
        </p:nvCxnSpPr>
        <p:spPr>
          <a:xfrm flipV="1">
            <a:off x="5974672" y="1350290"/>
            <a:ext cx="0" cy="5097402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B1917-A5D6-49DF-9F5C-E1C297D4D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EBFB9F-0636-4EB8-9408-313268E02183}"/>
              </a:ext>
            </a:extLst>
          </p:cNvPr>
          <p:cNvSpPr txBox="1"/>
          <p:nvPr/>
        </p:nvSpPr>
        <p:spPr>
          <a:xfrm>
            <a:off x="356096" y="323334"/>
            <a:ext cx="227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FUSHI Plan™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5BB8B8-E1C0-4A90-93BA-BFB008ACC7BD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EF4566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Beverages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5E976-20E6-4F56-982E-1B5F3AD002E4}"/>
              </a:ext>
            </a:extLst>
          </p:cNvPr>
          <p:cNvSpPr txBox="1"/>
          <p:nvPr/>
        </p:nvSpPr>
        <p:spPr>
          <a:xfrm>
            <a:off x="586237" y="2108614"/>
            <a:ext cx="5250985" cy="298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UNLIMITED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orders of regular spirits and beers and house pour wines from the grab and go counter at </a:t>
            </a: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X360 Bar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ONE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signature cocktail and </a:t>
            </a: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ONE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signature mocktail at</a:t>
            </a: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 X360 Bar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F4566"/>
                </a:solidFill>
                <a:latin typeface="Centra No2" pitchFamily="2" charset="0"/>
                <a:ea typeface="Centra No2" pitchFamily="2" charset="0"/>
              </a:rPr>
              <a:t>UNLIMITED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House Pour Wines and Beers available at the self-assisted sections at </a:t>
            </a: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Element X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Selected wine pairings at </a:t>
            </a:r>
            <a:r>
              <a:rPr lang="en-US" sz="1200" dirty="0">
                <a:solidFill>
                  <a:srgbClr val="20B4C0"/>
                </a:solidFill>
                <a:latin typeface="Centra No2" pitchFamily="2" charset="0"/>
                <a:ea typeface="Centra No2" pitchFamily="2" charset="0"/>
              </a:rPr>
              <a:t>Copper Pot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Food Truck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Soft drinks, mineralized water, pre-packet juices and an assortment of tea and coffee available at all outlets</a:t>
            </a:r>
          </a:p>
        </p:txBody>
      </p:sp>
    </p:spTree>
    <p:extLst>
      <p:ext uri="{BB962C8B-B14F-4D97-AF65-F5344CB8AC3E}">
        <p14:creationId xmlns:p14="http://schemas.microsoft.com/office/powerpoint/2010/main" val="2935346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995</Words>
  <Application>Microsoft Office PowerPoint</Application>
  <PresentationFormat>Широкоэкранный</PresentationFormat>
  <Paragraphs>139</Paragraphs>
  <Slides>33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Centra No2</vt:lpstr>
      <vt:lpstr>F37 Judge Medium</vt:lpstr>
      <vt:lpstr>Larken-MediumItalic</vt:lpstr>
      <vt:lpstr>Termina Demi</vt:lpstr>
      <vt:lpstr>Termina Medium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Srimal Iresh / Atmosphere Hotels and Resorts</dc:creator>
  <cp:lastModifiedBy>Светлана Кравцова</cp:lastModifiedBy>
  <cp:revision>5</cp:revision>
  <dcterms:created xsi:type="dcterms:W3CDTF">2023-04-01T07:28:59Z</dcterms:created>
  <dcterms:modified xsi:type="dcterms:W3CDTF">2024-04-29T09:26:36Z</dcterms:modified>
</cp:coreProperties>
</file>